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2" r:id="rId8"/>
    <p:sldId id="258"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4E59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30594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296513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358507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386170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2751630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3508741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227735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66356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115244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212661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938C0-8240-4C6B-94FC-997CCBEF005F}"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D505F-535F-43CB-8106-C5220608B378}" type="slidenum">
              <a:rPr lang="en-US" smtClean="0"/>
              <a:t>‹#›</a:t>
            </a:fld>
            <a:endParaRPr lang="en-US" dirty="0"/>
          </a:p>
        </p:txBody>
      </p:sp>
    </p:spTree>
    <p:extLst>
      <p:ext uri="{BB962C8B-B14F-4D97-AF65-F5344CB8AC3E}">
        <p14:creationId xmlns:p14="http://schemas.microsoft.com/office/powerpoint/2010/main" val="298225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938C0-8240-4C6B-94FC-997CCBEF005F}" type="datetimeFigureOut">
              <a:rPr lang="en-US" smtClean="0"/>
              <a:t>3/25/2020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D505F-535F-43CB-8106-C5220608B378}" type="slidenum">
              <a:rPr lang="en-US" smtClean="0"/>
              <a:t>‹#›</a:t>
            </a:fld>
            <a:endParaRPr lang="en-US" dirty="0"/>
          </a:p>
        </p:txBody>
      </p:sp>
    </p:spTree>
    <p:extLst>
      <p:ext uri="{BB962C8B-B14F-4D97-AF65-F5344CB8AC3E}">
        <p14:creationId xmlns:p14="http://schemas.microsoft.com/office/powerpoint/2010/main" val="3956093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rct=j&amp;q=&amp;esrc=s&amp;source=images&amp;cd=&amp;cad=rja&amp;uact=8&amp;ved=0ahUKEwixid6hi9PPAhWEND4KHdjeBikQjRwIBw&amp;url=https%3A%2F%2Fextension.illinois.edu%2Ftreehouse%2Fairpressure.cfm%3FSlide%3D1&amp;psig=AFQjCNEv0Nn1dDKGccwlI1j62fFeyngjLQ&amp;ust=147628685965374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B05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3684" y="228600"/>
            <a:ext cx="8686800" cy="2520791"/>
          </a:xfrm>
          <a:prstGeom prst="roundRect">
            <a:avLst/>
          </a:prstGeom>
          <a:solidFill>
            <a:srgbClr val="FFFFFF"/>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81000" y="380999"/>
            <a:ext cx="8686800" cy="2215991"/>
          </a:xfrm>
          <a:prstGeom prst="rect">
            <a:avLst/>
          </a:prstGeom>
          <a:noFill/>
        </p:spPr>
        <p:txBody>
          <a:bodyPr wrap="square" lIns="91440" tIns="45720" rIns="91440" bIns="45720">
            <a:spAutoFit/>
          </a:bodyPr>
          <a:lstStyle/>
          <a:p>
            <a:pPr algn="ctr"/>
            <a:r>
              <a:rPr lang="en-US" sz="13800" b="1" dirty="0">
                <a:ln w="18000">
                  <a:solidFill>
                    <a:sysClr val="windowText" lastClr="000000"/>
                  </a:solidFill>
                  <a:prstDash val="solid"/>
                  <a:miter lim="800000"/>
                </a:ln>
                <a:solidFill>
                  <a:srgbClr val="00B0F0"/>
                </a:solidFill>
                <a:effectLst>
                  <a:outerShdw blurRad="25500" dist="23000" dir="7020000" algn="tl">
                    <a:srgbClr val="000000">
                      <a:alpha val="50000"/>
                    </a:srgbClr>
                  </a:outerShdw>
                </a:effectLst>
                <a:latin typeface="Kristen ITC" panose="03050502040202030202" pitchFamily="66" charset="0"/>
              </a:rPr>
              <a:t>Weather</a:t>
            </a:r>
            <a:endParaRPr lang="en-US" sz="13800" b="1" cap="none" spc="0" dirty="0">
              <a:ln w="18000">
                <a:solidFill>
                  <a:sysClr val="windowText" lastClr="000000"/>
                </a:solidFill>
                <a:prstDash val="solid"/>
                <a:miter lim="800000"/>
              </a:ln>
              <a:solidFill>
                <a:srgbClr val="7030A0"/>
              </a:solidFill>
              <a:effectLst>
                <a:outerShdw blurRad="25500" dist="23000" dir="7020000" algn="tl">
                  <a:srgbClr val="000000">
                    <a:alpha val="50000"/>
                  </a:srgbClr>
                </a:outerShdw>
              </a:effectLst>
              <a:latin typeface="Kristen ITC" panose="03050502040202030202" pitchFamily="66" charset="0"/>
            </a:endParaRPr>
          </a:p>
        </p:txBody>
      </p:sp>
      <p:pic>
        <p:nvPicPr>
          <p:cNvPr id="1034" name="Picture 10" descr="C:\Users\tdoman\AppData\Local\Microsoft\Windows\Temporary Internet Files\Content.IE5\MWOI054E\1879702_7a8f97d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58" y="3200400"/>
            <a:ext cx="8000999" cy="336693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1032" name="Picture 8" descr="C:\Users\tdoman\AppData\Local\Microsoft\Windows\Temporary Internet Files\Content.IE5\W2GEXON1\shining-sun-13622-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3522" y="3352800"/>
            <a:ext cx="1342161" cy="134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685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390067" y="1380530"/>
            <a:ext cx="8432696" cy="1959832"/>
          </a:xfrm>
          <a:prstGeom prst="rect">
            <a:avLst/>
          </a:prstGeom>
        </p:spPr>
        <p:txBody>
          <a:bodyPr wrap="square">
            <a:spAutoFit/>
          </a:bodyPr>
          <a:lstStyle/>
          <a:p>
            <a:pPr>
              <a:lnSpc>
                <a:spcPct val="150000"/>
              </a:lnSpc>
            </a:pPr>
            <a:r>
              <a:rPr lang="en-US" sz="2800" dirty="0">
                <a:latin typeface="Comic Sans MS" panose="030F0702030302020204" pitchFamily="66" charset="0"/>
              </a:rPr>
              <a:t>A cloud is a large collection of very tiny droplets of water or ice crystals. The droplets are so small and light that they can float in the air. </a:t>
            </a:r>
          </a:p>
        </p:txBody>
      </p:sp>
      <p:sp>
        <p:nvSpPr>
          <p:cNvPr id="3" name="Rectangle 2"/>
          <p:cNvSpPr/>
          <p:nvPr/>
        </p:nvSpPr>
        <p:spPr>
          <a:xfrm>
            <a:off x="1620661" y="457200"/>
            <a:ext cx="5971508" cy="923330"/>
          </a:xfrm>
          <a:prstGeom prst="rect">
            <a:avLst/>
          </a:prstGeom>
          <a:noFill/>
        </p:spPr>
        <p:txBody>
          <a:bodyPr wrap="none" lIns="91440" tIns="45720" rIns="91440" bIns="45720">
            <a:spAutoFit/>
          </a:bodyPr>
          <a:lstStyle/>
          <a:p>
            <a:pPr algn="ctr"/>
            <a:r>
              <a:rPr lang="en-US" sz="5400" b="1" cap="none" spc="0" dirty="0">
                <a:ln w="18000">
                  <a:solidFill>
                    <a:srgbClr val="0070C0"/>
                  </a:solidFill>
                  <a:prstDash val="solid"/>
                  <a:miter lim="800000"/>
                </a:ln>
                <a:solidFill>
                  <a:srgbClr val="0070C0"/>
                </a:solidFill>
                <a:effectLst>
                  <a:outerShdw blurRad="25500" dist="23000" dir="7020000" algn="tl">
                    <a:srgbClr val="000000">
                      <a:alpha val="50000"/>
                    </a:srgbClr>
                  </a:outerShdw>
                </a:effectLst>
                <a:latin typeface="Comic Sans MS" panose="030F0702030302020204" pitchFamily="66" charset="0"/>
              </a:rPr>
              <a:t>What is a Cloud?</a:t>
            </a:r>
          </a:p>
        </p:txBody>
      </p:sp>
      <p:pic>
        <p:nvPicPr>
          <p:cNvPr id="9218" name="Picture 2" descr="C:\Users\tdoman\AppData\Local\Microsoft\Windows\Temporary Internet Files\Content.IE5\MFZQN1HE\Cloud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3483832"/>
            <a:ext cx="4762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27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390067" y="510091"/>
            <a:ext cx="8432696" cy="5837817"/>
          </a:xfrm>
          <a:prstGeom prst="rect">
            <a:avLst/>
          </a:prstGeom>
        </p:spPr>
        <p:txBody>
          <a:bodyPr wrap="square">
            <a:spAutoFit/>
          </a:bodyPr>
          <a:lstStyle/>
          <a:p>
            <a:pPr>
              <a:lnSpc>
                <a:spcPct val="150000"/>
              </a:lnSpc>
            </a:pPr>
            <a:r>
              <a:rPr lang="en-US" sz="2800" dirty="0">
                <a:latin typeface="Comic Sans MS" panose="030F0702030302020204" pitchFamily="66" charset="0"/>
              </a:rPr>
              <a:t>All air contains water, but near the ground it is usually in the form of an invisible gas called </a:t>
            </a:r>
            <a:r>
              <a:rPr lang="en-US" sz="2800" dirty="0">
                <a:solidFill>
                  <a:srgbClr val="0070C0"/>
                </a:solidFill>
                <a:latin typeface="Comic Sans MS" panose="030F0702030302020204" pitchFamily="66" charset="0"/>
              </a:rPr>
              <a:t>water vapor</a:t>
            </a:r>
            <a:r>
              <a:rPr lang="en-US" sz="2800" dirty="0">
                <a:latin typeface="Comic Sans MS" panose="030F0702030302020204" pitchFamily="66" charset="0"/>
              </a:rPr>
              <a:t>. When warm air rises, it expands and </a:t>
            </a:r>
            <a:r>
              <a:rPr lang="en-US" sz="2800" dirty="0">
                <a:solidFill>
                  <a:srgbClr val="0070C0"/>
                </a:solidFill>
                <a:latin typeface="Comic Sans MS" panose="030F0702030302020204" pitchFamily="66" charset="0"/>
              </a:rPr>
              <a:t>cools.</a:t>
            </a:r>
            <a:r>
              <a:rPr lang="en-US" sz="2800" dirty="0">
                <a:latin typeface="Comic Sans MS" panose="030F0702030302020204" pitchFamily="66" charset="0"/>
              </a:rPr>
              <a:t> Cool air can't hold as much water vapor as warm air, so some of the vapor</a:t>
            </a:r>
            <a:r>
              <a:rPr lang="en-US" sz="2800" dirty="0">
                <a:solidFill>
                  <a:srgbClr val="0070C0"/>
                </a:solidFill>
                <a:latin typeface="Comic Sans MS" panose="030F0702030302020204" pitchFamily="66" charset="0"/>
              </a:rPr>
              <a:t> condenses </a:t>
            </a:r>
            <a:r>
              <a:rPr lang="en-US" sz="2800" dirty="0">
                <a:latin typeface="Comic Sans MS" panose="030F0702030302020204" pitchFamily="66" charset="0"/>
              </a:rPr>
              <a:t>onto tiny pieces of dust that are floating in the air and </a:t>
            </a:r>
            <a:r>
              <a:rPr lang="en-US" sz="2800" dirty="0">
                <a:solidFill>
                  <a:srgbClr val="0070C0"/>
                </a:solidFill>
                <a:latin typeface="Comic Sans MS" panose="030F0702030302020204" pitchFamily="66" charset="0"/>
              </a:rPr>
              <a:t>forms a tiny droplet </a:t>
            </a:r>
            <a:r>
              <a:rPr lang="en-US" sz="2800" dirty="0">
                <a:latin typeface="Comic Sans MS" panose="030F0702030302020204" pitchFamily="66" charset="0"/>
              </a:rPr>
              <a:t>around each dust particle. </a:t>
            </a:r>
            <a:r>
              <a:rPr lang="en-US" sz="2800" dirty="0">
                <a:solidFill>
                  <a:srgbClr val="0070C0"/>
                </a:solidFill>
                <a:latin typeface="Comic Sans MS" panose="030F0702030302020204" pitchFamily="66" charset="0"/>
              </a:rPr>
              <a:t>When billions of these droplets come together, they become a visible cloud.</a:t>
            </a:r>
          </a:p>
        </p:txBody>
      </p:sp>
    </p:spTree>
    <p:extLst>
      <p:ext uri="{BB962C8B-B14F-4D97-AF65-F5344CB8AC3E}">
        <p14:creationId xmlns:p14="http://schemas.microsoft.com/office/powerpoint/2010/main" val="50334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228600" y="141087"/>
            <a:ext cx="8432696" cy="5909310"/>
          </a:xfrm>
          <a:prstGeom prst="rect">
            <a:avLst/>
          </a:prstGeom>
        </p:spPr>
        <p:txBody>
          <a:bodyPr wrap="square">
            <a:spAutoFit/>
          </a:bodyPr>
          <a:lstStyle/>
          <a:p>
            <a:pPr algn="ctr">
              <a:lnSpc>
                <a:spcPct val="150000"/>
              </a:lnSpc>
            </a:pPr>
            <a:r>
              <a:rPr lang="en-US" sz="3600" dirty="0">
                <a:ln>
                  <a:solidFill>
                    <a:srgbClr val="0070C0"/>
                  </a:solidFill>
                </a:ln>
                <a:solidFill>
                  <a:srgbClr val="0070C0"/>
                </a:solidFill>
                <a:latin typeface="Comic Sans MS" panose="030F0702030302020204" pitchFamily="66" charset="0"/>
              </a:rPr>
              <a:t>How Does Rain Form? </a:t>
            </a:r>
          </a:p>
          <a:p>
            <a:pPr>
              <a:lnSpc>
                <a:spcPct val="150000"/>
              </a:lnSpc>
            </a:pPr>
            <a:r>
              <a:rPr lang="en-US" sz="2400" dirty="0">
                <a:latin typeface="Comic Sans MS" panose="030F0702030302020204" pitchFamily="66" charset="0"/>
              </a:rPr>
              <a:t>Water droplets form from warm air. As the warm air rises in the sky it cools. Water vapor (invisible water in the air) always exists in our air. Warm air holds quite a bit of water. For example, in the summer it is usually very humid. When enough of these droplets collect together, we see them as clouds. If the clouds are big enough and have enough water droplets, the droplets bang together and form even bigger drops. When the drops get heavy, they fall because of gravity, and you see and feel rain.</a:t>
            </a:r>
            <a:endParaRPr lang="en-US" sz="24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86492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10600" cy="4278094"/>
          </a:xfrm>
          <a:prstGeom prst="rect">
            <a:avLst/>
          </a:prstGeom>
          <a:noFill/>
        </p:spPr>
        <p:txBody>
          <a:bodyPr wrap="square" rtlCol="0">
            <a:spAutoFit/>
          </a:bodyPr>
          <a:lstStyle/>
          <a:p>
            <a:pPr algn="ctr"/>
            <a:r>
              <a:rPr lang="en-US" sz="6000" b="1" dirty="0">
                <a:solidFill>
                  <a:srgbClr val="0070C0"/>
                </a:solidFill>
                <a:latin typeface="Comic Sans MS" panose="030F0702030302020204" pitchFamily="66" charset="0"/>
              </a:rPr>
              <a:t>What is Weather?</a:t>
            </a:r>
          </a:p>
          <a:p>
            <a:pPr algn="ctr"/>
            <a:endParaRPr lang="en-US" sz="2000" b="1" dirty="0">
              <a:solidFill>
                <a:srgbClr val="0070C0"/>
              </a:solidFill>
              <a:latin typeface="Comic Sans MS" panose="030F0702030302020204" pitchFamily="66" charset="0"/>
            </a:endParaRPr>
          </a:p>
          <a:p>
            <a:r>
              <a:rPr lang="en-US" sz="3200" dirty="0">
                <a:latin typeface="Comic Sans MS" panose="030F0702030302020204" pitchFamily="66" charset="0"/>
              </a:rPr>
              <a:t>Weather is the condition of the atmosphere and results from the interaction between the sun, the atmosphere, and the earth. Weather involves heat or cold, wetness or dryness, calm or storm, and clearness or cloudiness</a:t>
            </a:r>
            <a:r>
              <a:rPr lang="en-US" sz="1400" dirty="0"/>
              <a:t>. </a:t>
            </a:r>
            <a:endParaRPr lang="en-US" sz="1400" b="1" dirty="0">
              <a:solidFill>
                <a:srgbClr val="FF0066"/>
              </a:solidFill>
              <a:latin typeface="Comic Sans MS" panose="030F0702030302020204" pitchFamily="66" charset="0"/>
            </a:endParaRPr>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tdoman\AppData\Local\Microsoft\Windows\Temporary Internet Files\Content.IE5\OIHPPZWC\136406397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7071" y="4451720"/>
            <a:ext cx="2213058" cy="221305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doman\AppData\Local\Microsoft\Windows\Temporary Internet Files\Content.IE5\OIHPPZWC\world-map[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558342"/>
            <a:ext cx="1999815" cy="199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51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686800" cy="2739211"/>
          </a:xfrm>
          <a:prstGeom prst="rect">
            <a:avLst/>
          </a:prstGeom>
          <a:noFill/>
        </p:spPr>
        <p:txBody>
          <a:bodyPr wrap="square" rtlCol="0">
            <a:spAutoFit/>
          </a:bodyPr>
          <a:lstStyle/>
          <a:p>
            <a:pPr algn="ctr"/>
            <a:r>
              <a:rPr lang="en-US" sz="6000" b="1" dirty="0">
                <a:solidFill>
                  <a:srgbClr val="0070C0"/>
                </a:solidFill>
                <a:latin typeface="Comic Sans MS" panose="030F0702030302020204" pitchFamily="66" charset="0"/>
              </a:rPr>
              <a:t>What is Air?</a:t>
            </a:r>
          </a:p>
          <a:p>
            <a:pPr algn="ctr"/>
            <a:endParaRPr lang="en-US" sz="4800" b="1" dirty="0">
              <a:solidFill>
                <a:srgbClr val="0070C0"/>
              </a:solidFill>
              <a:latin typeface="Comic Sans MS" panose="030F0702030302020204" pitchFamily="66" charset="0"/>
            </a:endParaRPr>
          </a:p>
          <a:p>
            <a:endParaRPr lang="en-US" sz="4800" b="1" dirty="0">
              <a:solidFill>
                <a:srgbClr val="FF0066"/>
              </a:solidFill>
              <a:latin typeface="Comic Sans MS" panose="030F0702030302020204" pitchFamily="66" charset="0"/>
            </a:endParaRPr>
          </a:p>
          <a:p>
            <a:endParaRPr lang="en-US" sz="1600" dirty="0"/>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533400" y="1371600"/>
            <a:ext cx="8077200" cy="2862322"/>
          </a:xfrm>
          <a:prstGeom prst="rect">
            <a:avLst/>
          </a:prstGeom>
        </p:spPr>
        <p:txBody>
          <a:bodyPr wrap="square">
            <a:spAutoFit/>
          </a:bodyPr>
          <a:lstStyle/>
          <a:p>
            <a:r>
              <a:rPr lang="en-US" sz="3600" dirty="0">
                <a:latin typeface="Comic Sans MS" panose="030F0702030302020204" pitchFamily="66" charset="0"/>
              </a:rPr>
              <a:t>We live in a large pool of air. This air is called the atmosphere. It is made up of mostly colorless, odorless gases. These include nitrogen, oxygen, and carbon dioxide.</a:t>
            </a:r>
          </a:p>
        </p:txBody>
      </p:sp>
    </p:spTree>
    <p:extLst>
      <p:ext uri="{BB962C8B-B14F-4D97-AF65-F5344CB8AC3E}">
        <p14:creationId xmlns:p14="http://schemas.microsoft.com/office/powerpoint/2010/main" val="7111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686800" cy="2739211"/>
          </a:xfrm>
          <a:prstGeom prst="rect">
            <a:avLst/>
          </a:prstGeom>
          <a:noFill/>
        </p:spPr>
        <p:txBody>
          <a:bodyPr wrap="square" rtlCol="0">
            <a:spAutoFit/>
          </a:bodyPr>
          <a:lstStyle/>
          <a:p>
            <a:pPr algn="ctr"/>
            <a:r>
              <a:rPr lang="en-US" sz="6000" b="1" dirty="0">
                <a:solidFill>
                  <a:srgbClr val="0070C0"/>
                </a:solidFill>
                <a:latin typeface="Comic Sans MS" panose="030F0702030302020204" pitchFamily="66" charset="0"/>
              </a:rPr>
              <a:t>What is Air Pressure?</a:t>
            </a:r>
          </a:p>
          <a:p>
            <a:pPr algn="ctr"/>
            <a:endParaRPr lang="en-US" sz="4800" b="1" dirty="0">
              <a:solidFill>
                <a:srgbClr val="0070C0"/>
              </a:solidFill>
              <a:latin typeface="Comic Sans MS" panose="030F0702030302020204" pitchFamily="66" charset="0"/>
            </a:endParaRPr>
          </a:p>
          <a:p>
            <a:endParaRPr lang="en-US" sz="4800" b="1" dirty="0">
              <a:solidFill>
                <a:srgbClr val="FF0066"/>
              </a:solidFill>
              <a:latin typeface="Comic Sans MS" panose="030F0702030302020204" pitchFamily="66" charset="0"/>
            </a:endParaRPr>
          </a:p>
          <a:p>
            <a:endParaRPr lang="en-US" sz="1600" dirty="0"/>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481064" y="1143000"/>
            <a:ext cx="5095670" cy="5016758"/>
          </a:xfrm>
          <a:prstGeom prst="rect">
            <a:avLst/>
          </a:prstGeom>
        </p:spPr>
        <p:txBody>
          <a:bodyPr wrap="square">
            <a:spAutoFit/>
          </a:bodyPr>
          <a:lstStyle/>
          <a:p>
            <a:r>
              <a:rPr lang="en-US" sz="4000" dirty="0">
                <a:latin typeface="Comic Sans MS" panose="030F0702030302020204" pitchFamily="66" charset="0"/>
              </a:rPr>
              <a:t>The weight of all this air weighing down on us is what’s known as air pressure. The more air that is above us, the higher the air pressure will be. </a:t>
            </a:r>
          </a:p>
        </p:txBody>
      </p:sp>
      <p:sp>
        <p:nvSpPr>
          <p:cNvPr id="3" name="AutoShape 2" descr="Image result for air pressure">
            <a:hlinkClick r:id="rId2"/>
          </p:cNvPr>
          <p:cNvSpPr>
            <a:spLocks noChangeAspect="1" noChangeArrowheads="1"/>
          </p:cNvSpPr>
          <p:nvPr/>
        </p:nvSpPr>
        <p:spPr bwMode="auto">
          <a:xfrm>
            <a:off x="53975" y="-1851025"/>
            <a:ext cx="3867150" cy="3867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air pressure">
            <a:hlinkClick r:id="rId2"/>
          </p:cNvPr>
          <p:cNvSpPr>
            <a:spLocks noChangeAspect="1" noChangeArrowheads="1"/>
          </p:cNvSpPr>
          <p:nvPr/>
        </p:nvSpPr>
        <p:spPr bwMode="auto">
          <a:xfrm>
            <a:off x="206375" y="-1698625"/>
            <a:ext cx="3867150" cy="3867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s://extension.illinois.edu/treehouse/images/3290_1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2514600"/>
            <a:ext cx="3409950" cy="3409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11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44421"/>
            <a:ext cx="5105400" cy="5016758"/>
          </a:xfrm>
          <a:prstGeom prst="rect">
            <a:avLst/>
          </a:prstGeom>
          <a:noFill/>
        </p:spPr>
        <p:txBody>
          <a:bodyPr wrap="square" rtlCol="0">
            <a:spAutoFit/>
          </a:bodyPr>
          <a:lstStyle/>
          <a:p>
            <a:r>
              <a:rPr lang="en-US" sz="4000" dirty="0">
                <a:latin typeface="Comic Sans MS" panose="030F0702030302020204" pitchFamily="66" charset="0"/>
              </a:rPr>
              <a:t>A general rule of weather forecasting is that when low pressure moves in, it will bring stormy weather. High pressure will usually bring good weather. </a:t>
            </a:r>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1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7013" y="1981200"/>
            <a:ext cx="3186113" cy="3266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300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3657600" cy="4081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descr="C:\Users\tdoman\AppData\Local\Microsoft\Windows\Temporary Internet Files\Content.IE5\OIHPPZWC\db_Barometer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6633" y="838200"/>
            <a:ext cx="3867765" cy="4227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33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722" y="137652"/>
            <a:ext cx="8740877" cy="6494085"/>
          </a:xfrm>
          <a:prstGeom prst="rect">
            <a:avLst/>
          </a:prstGeom>
          <a:noFill/>
        </p:spPr>
        <p:txBody>
          <a:bodyPr wrap="square" rtlCol="0">
            <a:spAutoFit/>
          </a:bodyPr>
          <a:lstStyle/>
          <a:p>
            <a:pPr algn="ctr"/>
            <a:r>
              <a:rPr lang="en-US" sz="6000" b="1" dirty="0">
                <a:solidFill>
                  <a:srgbClr val="0070C0"/>
                </a:solidFill>
                <a:latin typeface="Comic Sans MS" panose="030F0702030302020204" pitchFamily="66" charset="0"/>
              </a:rPr>
              <a:t>What is Wind?</a:t>
            </a:r>
          </a:p>
          <a:p>
            <a:pPr algn="ctr"/>
            <a:endParaRPr lang="en-US" sz="800" b="1" dirty="0">
              <a:solidFill>
                <a:srgbClr val="0070C0"/>
              </a:solidFill>
              <a:latin typeface="Comic Sans MS" panose="030F0702030302020204" pitchFamily="66" charset="0"/>
            </a:endParaRPr>
          </a:p>
          <a:p>
            <a:r>
              <a:rPr lang="en-US" sz="2800" dirty="0">
                <a:latin typeface="Comic Sans MS" panose="030F0702030302020204" pitchFamily="66" charset="0"/>
              </a:rPr>
              <a:t>Wind is air moving in the atmosphere and is caused because of differences in air pressure caused by temperature differences. </a:t>
            </a:r>
          </a:p>
          <a:p>
            <a:endParaRPr lang="en-US" sz="2400" dirty="0">
              <a:latin typeface="Comic Sans MS" panose="030F0702030302020204" pitchFamily="66" charset="0"/>
            </a:endParaRPr>
          </a:p>
          <a:p>
            <a:r>
              <a:rPr lang="en-US" sz="2400" dirty="0">
                <a:latin typeface="Comic Sans MS" panose="030F0702030302020204" pitchFamily="66" charset="0"/>
              </a:rPr>
              <a:t>Cold air molecules are closer together, so cold air has higher air pressure. Warm air molecules move faster and are farther apart, so warm air has lower air pressure. As the sun warms the Earth's surface, the atmosphere warms too. Some parts of the Earth receive direct rays from the sun all year and are always warm. Other places receive indirect rays, so the climate is colder. Warm air weighs less than cool air and rises. Then cool air moves in and replaces the rising warm air. This movement of air is what makes the wind blow. </a:t>
            </a:r>
            <a:endParaRPr lang="en-US" sz="2400" b="1" dirty="0">
              <a:solidFill>
                <a:srgbClr val="FF0066"/>
              </a:solidFill>
              <a:latin typeface="Comic Sans MS" panose="030F0702030302020204" pitchFamily="66" charset="0"/>
            </a:endParaRPr>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823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416" y="184355"/>
            <a:ext cx="8686800" cy="4893647"/>
          </a:xfrm>
          <a:prstGeom prst="rect">
            <a:avLst/>
          </a:prstGeom>
          <a:noFill/>
        </p:spPr>
        <p:txBody>
          <a:bodyPr wrap="square" rtlCol="0">
            <a:spAutoFit/>
          </a:bodyPr>
          <a:lstStyle/>
          <a:p>
            <a:pPr algn="ctr"/>
            <a:r>
              <a:rPr lang="en-US" sz="6000" b="1" dirty="0">
                <a:solidFill>
                  <a:srgbClr val="0070C0"/>
                </a:solidFill>
                <a:latin typeface="Comic Sans MS" panose="030F0702030302020204" pitchFamily="66" charset="0"/>
              </a:rPr>
              <a:t>How Do Meteorologists Know Wind Speeds?</a:t>
            </a:r>
          </a:p>
          <a:p>
            <a:endParaRPr lang="en-US" sz="2800" b="1" dirty="0">
              <a:solidFill>
                <a:srgbClr val="FF0066"/>
              </a:solidFill>
              <a:latin typeface="Comic Sans MS" panose="030F0702030302020204" pitchFamily="66" charset="0"/>
            </a:endParaRPr>
          </a:p>
          <a:p>
            <a:r>
              <a:rPr lang="en-US" sz="4400" dirty="0">
                <a:latin typeface="Comic Sans MS" panose="030F0702030302020204" pitchFamily="66" charset="0"/>
              </a:rPr>
              <a:t>Anemometers are tools used to measure the speed of the wind.</a:t>
            </a:r>
            <a:endParaRPr lang="en-US" sz="4400" b="1" dirty="0">
              <a:solidFill>
                <a:srgbClr val="FF0066"/>
              </a:solidFill>
              <a:latin typeface="Comic Sans MS" panose="030F0702030302020204" pitchFamily="66" charset="0"/>
            </a:endParaRPr>
          </a:p>
          <a:p>
            <a:endParaRPr lang="en-US" sz="4800" b="1" dirty="0">
              <a:solidFill>
                <a:srgbClr val="FF0066"/>
              </a:solidFill>
              <a:latin typeface="Comic Sans MS" panose="030F0702030302020204" pitchFamily="66" charset="0"/>
            </a:endParaRPr>
          </a:p>
          <a:p>
            <a:endParaRPr lang="en-US" sz="1600" dirty="0"/>
          </a:p>
        </p:txBody>
      </p:sp>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4" name="Picture 2" descr="C:\Users\tdoman\AppData\Local\Microsoft\Windows\Temporary Internet Files\Content.IE5\OIHPPZWC\anemomet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127833"/>
            <a:ext cx="1774188" cy="24199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0705793">
            <a:off x="6599683" y="4693281"/>
            <a:ext cx="2362200" cy="769441"/>
          </a:xfrm>
          <a:prstGeom prst="rect">
            <a:avLst/>
          </a:prstGeom>
          <a:noFill/>
        </p:spPr>
        <p:txBody>
          <a:bodyPr wrap="square" rtlCol="0">
            <a:spAutoFit/>
          </a:bodyPr>
          <a:lstStyle/>
          <a:p>
            <a:r>
              <a:rPr lang="en-US" sz="4400" b="1" dirty="0">
                <a:solidFill>
                  <a:srgbClr val="00B0F0"/>
                </a:solidFill>
                <a:effectLst>
                  <a:outerShdw blurRad="38100" dist="38100" dir="2700000" algn="tl">
                    <a:srgbClr val="000000">
                      <a:alpha val="43137"/>
                    </a:srgbClr>
                  </a:outerShdw>
                </a:effectLst>
              </a:rPr>
              <a:t>60 MPH</a:t>
            </a:r>
          </a:p>
        </p:txBody>
      </p:sp>
      <p:pic>
        <p:nvPicPr>
          <p:cNvPr id="3075" name="Picture 3" descr="C:\Users\tdoman\AppData\Local\Microsoft\Windows\Temporary Internet Files\Content.IE5\W2GEXON1\vent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1167" y="4439325"/>
            <a:ext cx="2556505" cy="2006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73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15400" cy="6705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406504" y="1524000"/>
            <a:ext cx="8432696" cy="2862322"/>
          </a:xfrm>
          <a:prstGeom prst="rect">
            <a:avLst/>
          </a:prstGeom>
        </p:spPr>
        <p:txBody>
          <a:bodyPr wrap="square">
            <a:spAutoFit/>
          </a:bodyPr>
          <a:lstStyle/>
          <a:p>
            <a:pPr>
              <a:lnSpc>
                <a:spcPct val="150000"/>
              </a:lnSpc>
            </a:pPr>
            <a:r>
              <a:rPr lang="en-US" sz="2400" dirty="0">
                <a:latin typeface="Comic Sans MS" panose="030F0702030302020204" pitchFamily="66" charset="0"/>
              </a:rPr>
              <a:t>A thermometer measures the air temperature. Most thermometers are closed glass tubes containing liquids such as alcohol or mercury. When air around the tube heats the liquid, the liquid expands and moves up the tube. A scale then shows what the actual temperature is.</a:t>
            </a:r>
          </a:p>
        </p:txBody>
      </p:sp>
      <p:sp>
        <p:nvSpPr>
          <p:cNvPr id="3" name="Rectangle 2"/>
          <p:cNvSpPr/>
          <p:nvPr/>
        </p:nvSpPr>
        <p:spPr>
          <a:xfrm>
            <a:off x="254104" y="457200"/>
            <a:ext cx="8704627" cy="923330"/>
          </a:xfrm>
          <a:prstGeom prst="rect">
            <a:avLst/>
          </a:prstGeom>
          <a:noFill/>
        </p:spPr>
        <p:txBody>
          <a:bodyPr wrap="none" lIns="91440" tIns="45720" rIns="91440" bIns="45720">
            <a:spAutoFit/>
          </a:bodyPr>
          <a:lstStyle/>
          <a:p>
            <a:pPr algn="ctr"/>
            <a:r>
              <a:rPr lang="en-US" sz="5400" b="1" cap="none" spc="0" dirty="0">
                <a:ln w="18000">
                  <a:solidFill>
                    <a:srgbClr val="0070C0"/>
                  </a:solidFill>
                  <a:prstDash val="solid"/>
                  <a:miter lim="800000"/>
                </a:ln>
                <a:solidFill>
                  <a:srgbClr val="0070C0"/>
                </a:solidFill>
                <a:effectLst>
                  <a:outerShdw blurRad="25500" dist="23000" dir="7020000" algn="tl">
                    <a:srgbClr val="000000">
                      <a:alpha val="50000"/>
                    </a:srgbClr>
                  </a:outerShdw>
                </a:effectLst>
                <a:latin typeface="Comic Sans MS" panose="030F0702030302020204" pitchFamily="66" charset="0"/>
              </a:rPr>
              <a:t>What is a Thermometer?</a:t>
            </a:r>
          </a:p>
        </p:txBody>
      </p:sp>
    </p:spTree>
    <p:extLst>
      <p:ext uri="{BB962C8B-B14F-4D97-AF65-F5344CB8AC3E}">
        <p14:creationId xmlns:p14="http://schemas.microsoft.com/office/powerpoint/2010/main" val="3569867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599</Words>
  <Application>Microsoft Office PowerPoint</Application>
  <PresentationFormat>On-screen Show (4:3)</PresentationFormat>
  <Paragraphs>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Kristen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 Doman</dc:creator>
  <cp:lastModifiedBy>Pipar Martin (Hale Center ISD)</cp:lastModifiedBy>
  <cp:revision>7</cp:revision>
  <dcterms:created xsi:type="dcterms:W3CDTF">2016-10-11T13:03:35Z</dcterms:created>
  <dcterms:modified xsi:type="dcterms:W3CDTF">2020-03-25T21:45:55Z</dcterms:modified>
</cp:coreProperties>
</file>